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8" r:id="rId6"/>
    <p:sldId id="269" r:id="rId7"/>
    <p:sldId id="257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67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46" d="100"/>
          <a:sy n="46" d="100"/>
        </p:scale>
        <p:origin x="5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ina Keller" userId="ae662c32-e150-497d-a413-d4fe779abcdc" providerId="ADAL" clId="{52304208-972F-4E26-B87B-5029A8A6E59D}"/>
    <pc:docChg chg="modSld">
      <pc:chgData name="Angelina Keller" userId="ae662c32-e150-497d-a413-d4fe779abcdc" providerId="ADAL" clId="{52304208-972F-4E26-B87B-5029A8A6E59D}" dt="2025-10-28T14:07:07.749" v="5" actId="20577"/>
      <pc:docMkLst>
        <pc:docMk/>
      </pc:docMkLst>
      <pc:sldChg chg="modSp mod">
        <pc:chgData name="Angelina Keller" userId="ae662c32-e150-497d-a413-d4fe779abcdc" providerId="ADAL" clId="{52304208-972F-4E26-B87B-5029A8A6E59D}" dt="2025-10-28T14:07:07.749" v="5" actId="20577"/>
        <pc:sldMkLst>
          <pc:docMk/>
          <pc:sldMk cId="1724322143" sldId="270"/>
        </pc:sldMkLst>
        <pc:spChg chg="mod">
          <ac:chgData name="Angelina Keller" userId="ae662c32-e150-497d-a413-d4fe779abcdc" providerId="ADAL" clId="{52304208-972F-4E26-B87B-5029A8A6E59D}" dt="2025-10-28T14:07:07.749" v="5" actId="20577"/>
          <ac:spMkLst>
            <pc:docMk/>
            <pc:sldMk cId="1724322143" sldId="270"/>
            <ac:spMk id="10" creationId="{1C39B43C-C666-4753-AF47-EDF92CDC929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496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261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6957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2961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514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870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0455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896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6144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69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7619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4CB9A-386A-404B-B176-312302C6E49A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388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rategyzer.com/library/the-value-proposition-canva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rategyzer.com/library/the-business-model-canva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</a:rPr>
              <a:t>Pitch Deck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>
                <a:latin typeface="Arial" panose="020B0604020202020204" pitchFamily="34" charset="0"/>
              </a:rPr>
              <a:t>Manual and Template</a:t>
            </a:r>
          </a:p>
          <a:p>
            <a:endParaRPr lang="de-CH" dirty="0">
              <a:latin typeface="Arial" panose="020B0604020202020204" pitchFamily="34" charset="0"/>
            </a:endParaRPr>
          </a:p>
          <a:p>
            <a:r>
              <a:rPr lang="de-CH" i="1" dirty="0">
                <a:latin typeface="Arial" panose="020B0604020202020204" pitchFamily="34" charset="0"/>
              </a:rPr>
              <a:t>This </a:t>
            </a:r>
            <a:r>
              <a:rPr lang="de-CH" i="1" dirty="0" err="1">
                <a:latin typeface="Arial" panose="020B0604020202020204" pitchFamily="34" charset="0"/>
              </a:rPr>
              <a:t>manual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helps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you</a:t>
            </a:r>
            <a:r>
              <a:rPr lang="de-CH" i="1" dirty="0">
                <a:latin typeface="Arial" panose="020B0604020202020204" pitchFamily="34" charset="0"/>
              </a:rPr>
              <a:t> design </a:t>
            </a:r>
            <a:r>
              <a:rPr lang="de-CH" i="1" dirty="0" err="1">
                <a:latin typeface="Arial" panose="020B0604020202020204" pitchFamily="34" charset="0"/>
              </a:rPr>
              <a:t>your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stakeholder</a:t>
            </a:r>
            <a:r>
              <a:rPr lang="de-CH" i="1" dirty="0">
                <a:latin typeface="Arial" panose="020B0604020202020204" pitchFamily="34" charset="0"/>
              </a:rPr>
              <a:t> / </a:t>
            </a:r>
            <a:r>
              <a:rPr lang="de-CH" i="1" dirty="0" err="1">
                <a:latin typeface="Arial" panose="020B0604020202020204" pitchFamily="34" charset="0"/>
              </a:rPr>
              <a:t>investor</a:t>
            </a:r>
            <a:r>
              <a:rPr lang="de-CH" i="1" dirty="0">
                <a:latin typeface="Arial" panose="020B0604020202020204" pitchFamily="34" charset="0"/>
              </a:rPr>
              <a:t> pitch</a:t>
            </a:r>
          </a:p>
          <a:p>
            <a:r>
              <a:rPr lang="de-CH" i="1" dirty="0">
                <a:latin typeface="Arial" panose="020B0604020202020204" pitchFamily="34" charset="0"/>
              </a:rPr>
              <a:t>Note: Always </a:t>
            </a:r>
            <a:r>
              <a:rPr lang="de-CH" i="1" dirty="0" err="1">
                <a:latin typeface="Arial" panose="020B0604020202020204" pitchFamily="34" charset="0"/>
              </a:rPr>
              <a:t>adapt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your</a:t>
            </a:r>
            <a:r>
              <a:rPr lang="de-CH" i="1" dirty="0">
                <a:latin typeface="Arial" panose="020B0604020202020204" pitchFamily="34" charset="0"/>
              </a:rPr>
              <a:t> pitch form and </a:t>
            </a:r>
            <a:r>
              <a:rPr lang="de-CH" i="1" dirty="0" err="1">
                <a:latin typeface="Arial" panose="020B0604020202020204" pitchFamily="34" charset="0"/>
              </a:rPr>
              <a:t>content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to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your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audience</a:t>
            </a:r>
            <a:r>
              <a:rPr lang="de-CH" i="1" dirty="0">
                <a:latin typeface="Arial" panose="020B0604020202020204" pitchFamily="34" charset="0"/>
              </a:rPr>
              <a:t>!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343FF36-7B14-4D73-98A3-EF0B9801DD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7064" y="514758"/>
            <a:ext cx="1123136" cy="112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490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 err="1">
                <a:latin typeface="Arial" panose="020B0604020202020204" pitchFamily="34" charset="0"/>
                <a:cs typeface="Arial" panose="020B0604020202020204" pitchFamily="34" charset="0"/>
              </a:rPr>
              <a:t>Financials</a:t>
            </a: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 &amp; Key </a:t>
            </a:r>
            <a:r>
              <a:rPr lang="de-CH" b="1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de-CH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C39B43C-C666-4753-AF47-EDF92CDC9291}"/>
              </a:ext>
            </a:extLst>
          </p:cNvPr>
          <p:cNvSpPr txBox="1"/>
          <p:nvPr/>
        </p:nvSpPr>
        <p:spPr>
          <a:xfrm>
            <a:off x="924025" y="2002055"/>
            <a:ext cx="96637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Provide a three-year forecast: revenue, investment, profit, break even etc.</a:t>
            </a:r>
          </a:p>
          <a:p>
            <a:r>
              <a:rPr lang="en-US" sz="3000" dirty="0"/>
              <a:t>List the 3 top key results that will evidence success, such as the number of customers.</a:t>
            </a:r>
          </a:p>
          <a:p>
            <a:r>
              <a:rPr lang="en-US" sz="3000" dirty="0"/>
              <a:t>Mention the risks that may prevent you from succeeding.</a:t>
            </a:r>
          </a:p>
          <a:p>
            <a:endParaRPr lang="en-US" sz="3000" dirty="0"/>
          </a:p>
          <a:p>
            <a:r>
              <a:rPr lang="de-CH" sz="3000" dirty="0"/>
              <a:t>→ </a:t>
            </a:r>
            <a:r>
              <a:rPr lang="de-CH" sz="3000" dirty="0" err="1"/>
              <a:t>Stay</a:t>
            </a:r>
            <a:r>
              <a:rPr lang="de-CH" sz="3000" dirty="0"/>
              <a:t> </a:t>
            </a:r>
            <a:r>
              <a:rPr lang="de-CH" sz="3000" dirty="0" err="1"/>
              <a:t>realistic</a:t>
            </a:r>
            <a:r>
              <a:rPr lang="de-CH" sz="3000" dirty="0"/>
              <a:t>, </a:t>
            </a:r>
            <a:r>
              <a:rPr lang="de-CH" sz="3000" dirty="0" err="1"/>
              <a:t>don’t</a:t>
            </a:r>
            <a:r>
              <a:rPr lang="de-CH" sz="3000" dirty="0"/>
              <a:t> </a:t>
            </a:r>
            <a:r>
              <a:rPr lang="de-CH" sz="3000" dirty="0" err="1"/>
              <a:t>exaggerate</a:t>
            </a:r>
            <a:r>
              <a:rPr lang="de-CH" sz="3000" dirty="0"/>
              <a:t>!</a:t>
            </a:r>
          </a:p>
          <a:p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888458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Timeline &amp; Needs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09B5226-EEC6-4B63-AF5D-3CE205AF76FB}"/>
              </a:ext>
            </a:extLst>
          </p:cNvPr>
          <p:cNvSpPr txBox="1"/>
          <p:nvPr/>
        </p:nvSpPr>
        <p:spPr>
          <a:xfrm>
            <a:off x="924025" y="2002055"/>
            <a:ext cx="96637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Inform about the current stage of your innovation project: prototyping, proof of market, etc.</a:t>
            </a:r>
          </a:p>
          <a:p>
            <a:r>
              <a:rPr lang="en-US" sz="3000" dirty="0"/>
              <a:t>Inform about evidence you have already collected through testing about its desirability, viability and feasibility.</a:t>
            </a:r>
          </a:p>
          <a:p>
            <a:r>
              <a:rPr lang="en-US" sz="3000" dirty="0"/>
              <a:t>Provide a roadmap with the next steps of your innovation project, what its next version will look like.</a:t>
            </a:r>
          </a:p>
          <a:p>
            <a:r>
              <a:rPr lang="en-US" sz="3000" dirty="0"/>
              <a:t>Specify what you need to take these steps; if financing, how much and what for.</a:t>
            </a:r>
          </a:p>
          <a:p>
            <a:r>
              <a:rPr lang="de-CH" sz="3000" dirty="0"/>
              <a:t>→ Use </a:t>
            </a:r>
            <a:r>
              <a:rPr lang="de-CH" sz="3000" dirty="0" err="1"/>
              <a:t>information</a:t>
            </a:r>
            <a:r>
              <a:rPr lang="de-CH" sz="3000" dirty="0"/>
              <a:t> </a:t>
            </a:r>
            <a:r>
              <a:rPr lang="de-CH" sz="3000" dirty="0" err="1"/>
              <a:t>from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OKR and </a:t>
            </a:r>
            <a:r>
              <a:rPr lang="de-CH" sz="3000" dirty="0" err="1"/>
              <a:t>roadmap</a:t>
            </a:r>
            <a:r>
              <a:rPr lang="de-CH" sz="3000" dirty="0"/>
              <a:t> </a:t>
            </a:r>
            <a:r>
              <a:rPr lang="de-CH" sz="3000" dirty="0" err="1"/>
              <a:t>planning</a:t>
            </a:r>
            <a:r>
              <a:rPr lang="de-CH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5007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CH" b="1" dirty="0" err="1">
                <a:latin typeface="Arial" panose="020B0604020202020204" pitchFamily="34" charset="0"/>
              </a:rPr>
              <a:t>Good</a:t>
            </a:r>
            <a:r>
              <a:rPr lang="de-CH" b="1" dirty="0">
                <a:latin typeface="Arial" panose="020B0604020202020204" pitchFamily="34" charset="0"/>
              </a:rPr>
              <a:t> Luck!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CH" i="1" dirty="0">
                <a:latin typeface="Arial" panose="020B0604020202020204" pitchFamily="34" charset="0"/>
              </a:rPr>
              <a:t>Note: </a:t>
            </a:r>
            <a:r>
              <a:rPr lang="de-CH" i="1" dirty="0" err="1">
                <a:latin typeface="Arial" panose="020B0604020202020204" pitchFamily="34" charset="0"/>
              </a:rPr>
              <a:t>You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can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use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this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template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for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your</a:t>
            </a:r>
            <a:r>
              <a:rPr lang="de-CH" i="1" dirty="0">
                <a:latin typeface="Arial" panose="020B0604020202020204" pitchFamily="34" charset="0"/>
              </a:rPr>
              <a:t> pitch.</a:t>
            </a:r>
          </a:p>
          <a:p>
            <a:r>
              <a:rPr lang="de-CH" i="1" dirty="0" err="1">
                <a:latin typeface="Arial" panose="020B0604020202020204" pitchFamily="34" charset="0"/>
              </a:rPr>
              <a:t>Remember</a:t>
            </a:r>
            <a:r>
              <a:rPr lang="de-CH" i="1" dirty="0">
                <a:latin typeface="Arial" panose="020B0604020202020204" pitchFamily="34" charset="0"/>
              </a:rPr>
              <a:t>: Pitches </a:t>
            </a:r>
            <a:r>
              <a:rPr lang="de-CH" i="1" dirty="0" err="1">
                <a:latin typeface="Arial" panose="020B0604020202020204" pitchFamily="34" charset="0"/>
              </a:rPr>
              <a:t>don’t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have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to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take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the</a:t>
            </a:r>
            <a:r>
              <a:rPr lang="de-CH" i="1" dirty="0">
                <a:latin typeface="Arial" panose="020B0604020202020204" pitchFamily="34" charset="0"/>
              </a:rPr>
              <a:t> form </a:t>
            </a:r>
            <a:r>
              <a:rPr lang="de-CH" i="1" dirty="0" err="1">
                <a:latin typeface="Arial" panose="020B0604020202020204" pitchFamily="34" charset="0"/>
              </a:rPr>
              <a:t>of</a:t>
            </a:r>
            <a:r>
              <a:rPr lang="de-CH" i="1" dirty="0">
                <a:latin typeface="Arial" panose="020B0604020202020204" pitchFamily="34" charset="0"/>
              </a:rPr>
              <a:t> a PP.</a:t>
            </a:r>
          </a:p>
          <a:p>
            <a:r>
              <a:rPr lang="de-CH" i="1" dirty="0">
                <a:latin typeface="Arial" panose="020B0604020202020204" pitchFamily="34" charset="0"/>
              </a:rPr>
              <a:t>Be </a:t>
            </a:r>
            <a:r>
              <a:rPr lang="de-CH" i="1" dirty="0" err="1">
                <a:latin typeface="Arial" panose="020B0604020202020204" pitchFamily="34" charset="0"/>
              </a:rPr>
              <a:t>creative</a:t>
            </a:r>
            <a:r>
              <a:rPr lang="de-CH" i="1" dirty="0">
                <a:latin typeface="Arial" panose="020B0604020202020204" pitchFamily="34" charset="0"/>
              </a:rPr>
              <a:t> and </a:t>
            </a:r>
            <a:r>
              <a:rPr lang="de-CH" i="1" dirty="0" err="1">
                <a:latin typeface="Arial" panose="020B0604020202020204" pitchFamily="34" charset="0"/>
              </a:rPr>
              <a:t>invent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your</a:t>
            </a:r>
            <a:r>
              <a:rPr lang="de-CH" i="1" dirty="0">
                <a:latin typeface="Arial" panose="020B0604020202020204" pitchFamily="34" charset="0"/>
              </a:rPr>
              <a:t> own pitch </a:t>
            </a:r>
            <a:r>
              <a:rPr lang="de-CH" i="1" dirty="0" err="1">
                <a:latin typeface="Arial" panose="020B0604020202020204" pitchFamily="34" charset="0"/>
              </a:rPr>
              <a:t>format</a:t>
            </a:r>
            <a:r>
              <a:rPr lang="de-CH" i="1" dirty="0">
                <a:latin typeface="Arial" panose="020B0604020202020204" pitchFamily="34" charset="0"/>
              </a:rPr>
              <a:t> and style</a:t>
            </a:r>
          </a:p>
          <a:p>
            <a:r>
              <a:rPr lang="de-CH" i="1" dirty="0" err="1">
                <a:latin typeface="Arial" panose="020B0604020202020204" pitchFamily="34" charset="0"/>
              </a:rPr>
              <a:t>to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capture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your</a:t>
            </a:r>
            <a:r>
              <a:rPr lang="de-CH" i="1" dirty="0">
                <a:latin typeface="Arial" panose="020B0604020202020204" pitchFamily="34" charset="0"/>
              </a:rPr>
              <a:t> </a:t>
            </a:r>
            <a:r>
              <a:rPr lang="de-CH" i="1" dirty="0" err="1">
                <a:latin typeface="Arial" panose="020B0604020202020204" pitchFamily="34" charset="0"/>
              </a:rPr>
              <a:t>audience</a:t>
            </a:r>
            <a:r>
              <a:rPr lang="de-CH" i="1" dirty="0">
                <a:latin typeface="Arial" panose="020B0604020202020204" pitchFamily="34" charset="0"/>
              </a:rPr>
              <a:t>!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1B7BDEB-427A-4451-BBF4-4893CC3CDE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7064" y="514758"/>
            <a:ext cx="1123136" cy="112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707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Innovation Team / Purpose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C39B43C-C666-4753-AF47-EDF92CDC9291}"/>
              </a:ext>
            </a:extLst>
          </p:cNvPr>
          <p:cNvSpPr txBox="1"/>
          <p:nvPr/>
        </p:nvSpPr>
        <p:spPr>
          <a:xfrm>
            <a:off x="924025" y="2002055"/>
            <a:ext cx="966376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dirty="0" err="1"/>
              <a:t>Provide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team</a:t>
            </a:r>
            <a:r>
              <a:rPr lang="de-CH" sz="3000" dirty="0"/>
              <a:t> and/</a:t>
            </a:r>
            <a:r>
              <a:rPr lang="de-CH" sz="3000" dirty="0" err="1"/>
              <a:t>or</a:t>
            </a:r>
            <a:r>
              <a:rPr lang="de-CH" sz="3000" dirty="0"/>
              <a:t> </a:t>
            </a:r>
            <a:r>
              <a:rPr lang="de-CH" sz="3000" dirty="0" err="1"/>
              <a:t>project</a:t>
            </a:r>
            <a:r>
              <a:rPr lang="de-CH" sz="3000" dirty="0"/>
              <a:t> </a:t>
            </a:r>
            <a:r>
              <a:rPr lang="de-CH" sz="3000" dirty="0" err="1"/>
              <a:t>name</a:t>
            </a:r>
            <a:r>
              <a:rPr lang="de-CH" sz="3000" dirty="0"/>
              <a:t>.</a:t>
            </a:r>
          </a:p>
          <a:p>
            <a:r>
              <a:rPr lang="de-CH" sz="3000" dirty="0" err="1"/>
              <a:t>Provide</a:t>
            </a:r>
            <a:r>
              <a:rPr lang="de-CH" sz="3000" dirty="0"/>
              <a:t> </a:t>
            </a:r>
            <a:r>
              <a:rPr lang="de-CH" sz="3000" dirty="0" err="1"/>
              <a:t>info</a:t>
            </a:r>
            <a:r>
              <a:rPr lang="de-CH" sz="3000" dirty="0"/>
              <a:t> </a:t>
            </a:r>
            <a:r>
              <a:rPr lang="de-CH" sz="3000" dirty="0" err="1"/>
              <a:t>how</a:t>
            </a:r>
            <a:r>
              <a:rPr lang="de-CH" sz="3000" dirty="0"/>
              <a:t> </a:t>
            </a:r>
            <a:r>
              <a:rPr lang="de-CH" sz="3000" dirty="0" err="1"/>
              <a:t>you</a:t>
            </a:r>
            <a:r>
              <a:rPr lang="de-CH" sz="3000" dirty="0"/>
              <a:t> </a:t>
            </a:r>
            <a:r>
              <a:rPr lang="de-CH" sz="3000" dirty="0" err="1"/>
              <a:t>can</a:t>
            </a:r>
            <a:r>
              <a:rPr lang="de-CH" sz="3000" dirty="0"/>
              <a:t> </a:t>
            </a:r>
            <a:r>
              <a:rPr lang="de-CH" sz="3000" dirty="0" err="1"/>
              <a:t>be</a:t>
            </a:r>
            <a:r>
              <a:rPr lang="de-CH" sz="3000" dirty="0"/>
              <a:t> </a:t>
            </a:r>
            <a:r>
              <a:rPr lang="de-CH" sz="3000" dirty="0" err="1"/>
              <a:t>contacted</a:t>
            </a:r>
            <a:r>
              <a:rPr lang="de-CH" sz="3000" dirty="0"/>
              <a:t>.</a:t>
            </a:r>
          </a:p>
          <a:p>
            <a:r>
              <a:rPr lang="de-CH" sz="3000" dirty="0"/>
              <a:t>→ </a:t>
            </a:r>
            <a:r>
              <a:rPr lang="de-CH" sz="3000" dirty="0" err="1"/>
              <a:t>one</a:t>
            </a:r>
            <a:r>
              <a:rPr lang="de-CH" sz="3000" dirty="0"/>
              <a:t> </a:t>
            </a:r>
            <a:r>
              <a:rPr lang="de-CH" sz="3000" dirty="0" err="1"/>
              <a:t>contact</a:t>
            </a:r>
            <a:r>
              <a:rPr lang="de-CH" sz="3000" dirty="0"/>
              <a:t> </a:t>
            </a:r>
            <a:r>
              <a:rPr lang="de-CH" sz="3000" dirty="0" err="1"/>
              <a:t>point</a:t>
            </a:r>
            <a:r>
              <a:rPr lang="de-CH" sz="3000" dirty="0"/>
              <a:t> </a:t>
            </a:r>
            <a:r>
              <a:rPr lang="de-CH" sz="3000" dirty="0" err="1"/>
              <a:t>to</a:t>
            </a:r>
            <a:r>
              <a:rPr lang="de-CH" sz="3000" dirty="0"/>
              <a:t> </a:t>
            </a:r>
            <a:r>
              <a:rPr lang="de-CH" sz="3000" dirty="0" err="1"/>
              <a:t>keep</a:t>
            </a:r>
            <a:r>
              <a:rPr lang="de-CH" sz="3000" dirty="0"/>
              <a:t> </a:t>
            </a:r>
            <a:r>
              <a:rPr lang="de-CH" sz="3000" dirty="0" err="1"/>
              <a:t>it</a:t>
            </a:r>
            <a:r>
              <a:rPr lang="de-CH" sz="3000" dirty="0"/>
              <a:t> simple</a:t>
            </a:r>
          </a:p>
          <a:p>
            <a:endParaRPr lang="de-CH" sz="3000" dirty="0"/>
          </a:p>
          <a:p>
            <a:r>
              <a:rPr lang="de-CH" sz="3000" dirty="0"/>
              <a:t>→ </a:t>
            </a:r>
            <a:r>
              <a:rPr lang="de-CH" sz="3000" dirty="0" err="1"/>
              <a:t>Prepare</a:t>
            </a:r>
            <a:r>
              <a:rPr lang="de-CH" sz="3000" dirty="0"/>
              <a:t> an </a:t>
            </a:r>
            <a:r>
              <a:rPr lang="de-CH" sz="3000" dirty="0" err="1"/>
              <a:t>elevator</a:t>
            </a:r>
            <a:r>
              <a:rPr lang="de-CH" sz="3000" dirty="0"/>
              <a:t> pitch </a:t>
            </a:r>
            <a:r>
              <a:rPr lang="de-CH" sz="3000" dirty="0" err="1"/>
              <a:t>for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solution</a:t>
            </a:r>
            <a:r>
              <a:rPr lang="de-CH" sz="3000" dirty="0"/>
              <a:t> </a:t>
            </a:r>
            <a:r>
              <a:rPr lang="de-CH" sz="3000" dirty="0" err="1"/>
              <a:t>to</a:t>
            </a:r>
            <a:r>
              <a:rPr lang="de-CH" sz="3000" dirty="0"/>
              <a:t> </a:t>
            </a:r>
            <a:r>
              <a:rPr lang="de-CH" sz="3000" dirty="0" err="1"/>
              <a:t>explain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purpose</a:t>
            </a:r>
            <a:r>
              <a:rPr lang="de-CH" sz="3000" dirty="0"/>
              <a:t> </a:t>
            </a:r>
            <a:r>
              <a:rPr lang="de-CH" sz="3000" dirty="0" err="1"/>
              <a:t>of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innovation</a:t>
            </a:r>
            <a:r>
              <a:rPr lang="de-CH" sz="3000" dirty="0"/>
              <a:t> </a:t>
            </a:r>
            <a:r>
              <a:rPr lang="de-CH" sz="3000" dirty="0" err="1"/>
              <a:t>team</a:t>
            </a:r>
            <a:r>
              <a:rPr lang="de-CH" sz="3000" dirty="0"/>
              <a:t> in </a:t>
            </a:r>
            <a:r>
              <a:rPr lang="de-CH" sz="3000" dirty="0" err="1"/>
              <a:t>one</a:t>
            </a:r>
            <a:r>
              <a:rPr lang="de-CH" sz="3000" dirty="0"/>
              <a:t> </a:t>
            </a:r>
            <a:r>
              <a:rPr lang="de-CH" sz="3000" dirty="0" err="1"/>
              <a:t>sentence</a:t>
            </a:r>
            <a:r>
              <a:rPr lang="de-CH" sz="3000" dirty="0"/>
              <a:t>. Zoom </a:t>
            </a:r>
            <a:r>
              <a:rPr lang="de-CH" sz="3000" dirty="0" err="1"/>
              <a:t>into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details</a:t>
            </a:r>
            <a:r>
              <a:rPr lang="de-CH" sz="3000" dirty="0"/>
              <a:t> on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following</a:t>
            </a:r>
            <a:r>
              <a:rPr lang="de-CH" sz="3000" dirty="0"/>
              <a:t> </a:t>
            </a:r>
            <a:r>
              <a:rPr lang="de-CH" sz="3000" dirty="0" err="1"/>
              <a:t>slides</a:t>
            </a:r>
            <a:r>
              <a:rPr lang="de-CH" sz="3000" dirty="0"/>
              <a:t>.</a:t>
            </a:r>
          </a:p>
          <a:p>
            <a:r>
              <a:rPr lang="de-CH" sz="3000" dirty="0"/>
              <a:t>→ Note: </a:t>
            </a:r>
            <a:r>
              <a:rPr lang="de-CH" sz="3000" dirty="0" err="1"/>
              <a:t>If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in social </a:t>
            </a:r>
            <a:r>
              <a:rPr lang="de-CH" sz="3000" dirty="0" err="1"/>
              <a:t>innovation</a:t>
            </a:r>
            <a:r>
              <a:rPr lang="de-CH" sz="3000" dirty="0"/>
              <a:t>, </a:t>
            </a:r>
            <a:r>
              <a:rPr lang="de-CH" sz="3000" dirty="0" err="1"/>
              <a:t>you</a:t>
            </a:r>
            <a:r>
              <a:rPr lang="de-CH" sz="3000" dirty="0"/>
              <a:t> </a:t>
            </a:r>
            <a:r>
              <a:rPr lang="de-CH" sz="3000" dirty="0" err="1"/>
              <a:t>may</a:t>
            </a:r>
            <a:r>
              <a:rPr lang="de-CH" sz="3000" dirty="0"/>
              <a:t> </a:t>
            </a:r>
            <a:r>
              <a:rPr lang="de-CH" sz="3000" dirty="0" err="1"/>
              <a:t>want</a:t>
            </a:r>
            <a:r>
              <a:rPr lang="de-CH" sz="3000" dirty="0"/>
              <a:t> </a:t>
            </a:r>
            <a:r>
              <a:rPr lang="de-CH" sz="3000" dirty="0" err="1"/>
              <a:t>to</a:t>
            </a:r>
            <a:r>
              <a:rPr lang="de-CH" sz="3000" dirty="0"/>
              <a:t> </a:t>
            </a:r>
            <a:r>
              <a:rPr lang="de-CH" sz="3000" dirty="0" err="1"/>
              <a:t>talk</a:t>
            </a:r>
            <a:r>
              <a:rPr lang="de-CH" sz="3000" dirty="0"/>
              <a:t> </a:t>
            </a:r>
            <a:r>
              <a:rPr lang="de-CH" sz="3000" dirty="0" err="1"/>
              <a:t>about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mission</a:t>
            </a:r>
            <a:r>
              <a:rPr lang="de-CH" sz="3000" dirty="0"/>
              <a:t> </a:t>
            </a:r>
            <a:r>
              <a:rPr lang="de-CH" sz="3000" dirty="0" err="1"/>
              <a:t>instead</a:t>
            </a:r>
            <a:r>
              <a:rPr lang="de-CH" sz="3000" dirty="0"/>
              <a:t> </a:t>
            </a:r>
            <a:r>
              <a:rPr lang="de-CH" sz="3000" dirty="0" err="1"/>
              <a:t>of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purpose</a:t>
            </a:r>
            <a:r>
              <a:rPr lang="de-CH" sz="3000" dirty="0"/>
              <a:t>.</a:t>
            </a:r>
          </a:p>
          <a:p>
            <a:endParaRPr lang="de-CH" sz="3000" dirty="0"/>
          </a:p>
          <a:p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3831215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Problem / </a:t>
            </a:r>
            <a:r>
              <a:rPr lang="de-CH" b="1" dirty="0" err="1"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  <a:endParaRPr lang="de-CH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C39B43C-C666-4753-AF47-EDF92CDC9291}"/>
              </a:ext>
            </a:extLst>
          </p:cNvPr>
          <p:cNvSpPr txBox="1"/>
          <p:nvPr/>
        </p:nvSpPr>
        <p:spPr>
          <a:xfrm>
            <a:off x="924025" y="2002055"/>
            <a:ext cx="96637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dirty="0" err="1"/>
              <a:t>Describe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pain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solution</a:t>
            </a:r>
            <a:r>
              <a:rPr lang="de-CH" sz="3000" dirty="0"/>
              <a:t> </a:t>
            </a:r>
            <a:r>
              <a:rPr lang="de-CH" sz="3000" dirty="0" err="1"/>
              <a:t>idea</a:t>
            </a:r>
            <a:r>
              <a:rPr lang="de-CH" sz="3000" dirty="0"/>
              <a:t> will </a:t>
            </a:r>
            <a:r>
              <a:rPr lang="de-CH" sz="3000" dirty="0" err="1"/>
              <a:t>alleviate</a:t>
            </a:r>
            <a:r>
              <a:rPr lang="de-CH" sz="3000" dirty="0"/>
              <a:t> and </a:t>
            </a:r>
            <a:r>
              <a:rPr lang="de-CH" sz="3000" dirty="0" err="1"/>
              <a:t>for</a:t>
            </a:r>
            <a:r>
              <a:rPr lang="de-CH" sz="3000" dirty="0"/>
              <a:t> </a:t>
            </a:r>
            <a:r>
              <a:rPr lang="de-CH" sz="3000" dirty="0" err="1"/>
              <a:t>whom</a:t>
            </a:r>
            <a:r>
              <a:rPr lang="de-CH" sz="3000" dirty="0"/>
              <a:t>. Outline </a:t>
            </a:r>
            <a:r>
              <a:rPr lang="de-CH" sz="3000" dirty="0" err="1"/>
              <a:t>how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customer</a:t>
            </a:r>
            <a:r>
              <a:rPr lang="de-CH" sz="3000" dirty="0"/>
              <a:t> </a:t>
            </a:r>
            <a:r>
              <a:rPr lang="de-CH" sz="3000" dirty="0" err="1"/>
              <a:t>addresses</a:t>
            </a:r>
            <a:r>
              <a:rPr lang="de-CH" sz="3000" dirty="0"/>
              <a:t> </a:t>
            </a:r>
            <a:r>
              <a:rPr lang="de-CH" sz="3000" dirty="0" err="1"/>
              <a:t>it</a:t>
            </a:r>
            <a:r>
              <a:rPr lang="de-CH" sz="3000" dirty="0"/>
              <a:t> </a:t>
            </a:r>
            <a:r>
              <a:rPr lang="de-CH" sz="3000" dirty="0" err="1"/>
              <a:t>today</a:t>
            </a:r>
            <a:r>
              <a:rPr lang="de-CH" sz="3000" dirty="0"/>
              <a:t>.</a:t>
            </a:r>
          </a:p>
          <a:p>
            <a:endParaRPr lang="de-CH" sz="3000" dirty="0"/>
          </a:p>
          <a:p>
            <a:r>
              <a:rPr lang="de-CH" sz="3000" dirty="0"/>
              <a:t>→ </a:t>
            </a:r>
            <a:r>
              <a:rPr lang="de-CH" sz="3000" dirty="0" err="1"/>
              <a:t>Remember</a:t>
            </a:r>
            <a:r>
              <a:rPr lang="de-CH" sz="3000" dirty="0"/>
              <a:t> </a:t>
            </a:r>
            <a:r>
              <a:rPr lang="de-CH" sz="3000" dirty="0" err="1"/>
              <a:t>to</a:t>
            </a:r>
            <a:r>
              <a:rPr lang="de-CH" sz="3000" dirty="0"/>
              <a:t> </a:t>
            </a:r>
            <a:r>
              <a:rPr lang="de-CH" sz="3000" dirty="0" err="1"/>
              <a:t>change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pulse rate </a:t>
            </a:r>
            <a:r>
              <a:rPr lang="de-CH" sz="3000" dirty="0" err="1"/>
              <a:t>of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audience</a:t>
            </a:r>
            <a:r>
              <a:rPr lang="de-CH" sz="3000" dirty="0"/>
              <a:t> </a:t>
            </a:r>
            <a:r>
              <a:rPr lang="de-CH" sz="3000" dirty="0" err="1"/>
              <a:t>from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start</a:t>
            </a:r>
            <a:r>
              <a:rPr lang="de-CH" sz="3000" dirty="0"/>
              <a:t>. </a:t>
            </a:r>
            <a:r>
              <a:rPr lang="de-CH" sz="3000" dirty="0" err="1"/>
              <a:t>Explaining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problem</a:t>
            </a:r>
            <a:r>
              <a:rPr lang="de-CH" sz="3000" dirty="0"/>
              <a:t> </a:t>
            </a:r>
            <a:r>
              <a:rPr lang="de-CH" sz="3000" dirty="0" err="1"/>
              <a:t>with</a:t>
            </a:r>
            <a:r>
              <a:rPr lang="de-CH" sz="3000" dirty="0"/>
              <a:t> an </a:t>
            </a:r>
            <a:r>
              <a:rPr lang="de-CH" sz="3000" dirty="0" err="1"/>
              <a:t>exemplary</a:t>
            </a:r>
            <a:r>
              <a:rPr lang="de-CH" sz="3000" dirty="0"/>
              <a:t> and </a:t>
            </a:r>
            <a:r>
              <a:rPr lang="de-CH" sz="3000" dirty="0" err="1"/>
              <a:t>catchy</a:t>
            </a:r>
            <a:r>
              <a:rPr lang="de-CH" sz="3000" dirty="0"/>
              <a:t> </a:t>
            </a:r>
            <a:r>
              <a:rPr lang="de-CH" sz="3000" dirty="0" err="1"/>
              <a:t>story</a:t>
            </a:r>
            <a:r>
              <a:rPr lang="de-CH" sz="3000" dirty="0"/>
              <a:t> </a:t>
            </a:r>
            <a:r>
              <a:rPr lang="de-CH" sz="3000" dirty="0" err="1"/>
              <a:t>helps</a:t>
            </a:r>
            <a:r>
              <a:rPr lang="de-CH" sz="3000" dirty="0"/>
              <a:t>!</a:t>
            </a:r>
          </a:p>
          <a:p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2486161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Solution / Value Proposition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C39B43C-C666-4753-AF47-EDF92CDC9291}"/>
              </a:ext>
            </a:extLst>
          </p:cNvPr>
          <p:cNvSpPr txBox="1"/>
          <p:nvPr/>
        </p:nvSpPr>
        <p:spPr>
          <a:xfrm>
            <a:off x="924025" y="2002055"/>
            <a:ext cx="96637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dirty="0" err="1"/>
              <a:t>Explain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value</a:t>
            </a:r>
            <a:r>
              <a:rPr lang="de-CH" sz="3000" dirty="0"/>
              <a:t> </a:t>
            </a:r>
            <a:r>
              <a:rPr lang="de-CH" sz="3000" dirty="0" err="1"/>
              <a:t>of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pain</a:t>
            </a:r>
            <a:r>
              <a:rPr lang="de-CH" sz="3000" dirty="0"/>
              <a:t> </a:t>
            </a:r>
            <a:r>
              <a:rPr lang="de-CH" sz="3000" dirty="0" err="1"/>
              <a:t>you</a:t>
            </a:r>
            <a:r>
              <a:rPr lang="de-CH" sz="3000" dirty="0"/>
              <a:t> </a:t>
            </a:r>
            <a:r>
              <a:rPr lang="de-CH" sz="3000" dirty="0" err="1"/>
              <a:t>alleviate</a:t>
            </a:r>
            <a:r>
              <a:rPr lang="de-CH" sz="3000" dirty="0"/>
              <a:t> </a:t>
            </a:r>
            <a:r>
              <a:rPr lang="de-CH" sz="3000" dirty="0" err="1"/>
              <a:t>or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pleasure</a:t>
            </a:r>
            <a:r>
              <a:rPr lang="de-CH" sz="3000" dirty="0"/>
              <a:t> </a:t>
            </a:r>
            <a:r>
              <a:rPr lang="de-CH" sz="3000" dirty="0" err="1"/>
              <a:t>you</a:t>
            </a:r>
            <a:r>
              <a:rPr lang="de-CH" sz="3000" dirty="0"/>
              <a:t> </a:t>
            </a:r>
            <a:r>
              <a:rPr lang="de-CH" sz="3000" dirty="0" err="1"/>
              <a:t>provide</a:t>
            </a:r>
            <a:r>
              <a:rPr lang="de-CH" sz="3000" dirty="0"/>
              <a:t> </a:t>
            </a:r>
            <a:r>
              <a:rPr lang="de-CH" sz="3000" dirty="0" err="1"/>
              <a:t>to</a:t>
            </a:r>
            <a:r>
              <a:rPr lang="de-CH" sz="3000" dirty="0"/>
              <a:t> </a:t>
            </a:r>
            <a:r>
              <a:rPr lang="de-CH" sz="3000" dirty="0" err="1"/>
              <a:t>make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customers</a:t>
            </a:r>
            <a:r>
              <a:rPr lang="de-CH" sz="3000" dirty="0"/>
              <a:t>’ </a:t>
            </a:r>
            <a:r>
              <a:rPr lang="de-CH" sz="3000" dirty="0" err="1"/>
              <a:t>life</a:t>
            </a:r>
            <a:r>
              <a:rPr lang="de-CH" sz="3000" dirty="0"/>
              <a:t> </a:t>
            </a:r>
            <a:r>
              <a:rPr lang="de-CH" sz="3000" dirty="0" err="1"/>
              <a:t>better</a:t>
            </a:r>
            <a:r>
              <a:rPr lang="de-CH" sz="3000" dirty="0"/>
              <a:t>.</a:t>
            </a:r>
          </a:p>
          <a:p>
            <a:endParaRPr lang="de-CH" sz="3000" dirty="0"/>
          </a:p>
          <a:p>
            <a:r>
              <a:rPr lang="de-CH" sz="3000" dirty="0"/>
              <a:t>→ Include </a:t>
            </a:r>
            <a:r>
              <a:rPr lang="de-CH" sz="3000" dirty="0" err="1"/>
              <a:t>use</a:t>
            </a:r>
            <a:r>
              <a:rPr lang="de-CH" sz="3000" dirty="0"/>
              <a:t> </a:t>
            </a:r>
            <a:r>
              <a:rPr lang="de-CH" sz="3000" dirty="0" err="1"/>
              <a:t>cases</a:t>
            </a:r>
            <a:r>
              <a:rPr lang="de-CH" sz="3000" dirty="0"/>
              <a:t> </a:t>
            </a:r>
            <a:r>
              <a:rPr lang="de-CH" sz="3000" dirty="0" err="1"/>
              <a:t>to</a:t>
            </a:r>
            <a:r>
              <a:rPr lang="de-CH" sz="3000" dirty="0"/>
              <a:t> </a:t>
            </a:r>
            <a:r>
              <a:rPr lang="de-CH" sz="3000" dirty="0" err="1"/>
              <a:t>make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value</a:t>
            </a:r>
            <a:r>
              <a:rPr lang="de-CH" sz="3000" dirty="0"/>
              <a:t> </a:t>
            </a:r>
            <a:r>
              <a:rPr lang="de-CH" sz="3000" dirty="0" err="1"/>
              <a:t>more</a:t>
            </a:r>
            <a:r>
              <a:rPr lang="de-CH" sz="3000" dirty="0"/>
              <a:t> tangible.</a:t>
            </a:r>
          </a:p>
          <a:p>
            <a:r>
              <a:rPr lang="de-CH" sz="3000" dirty="0"/>
              <a:t>→ Use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information</a:t>
            </a:r>
            <a:r>
              <a:rPr lang="de-CH" sz="3000" dirty="0"/>
              <a:t> </a:t>
            </a:r>
            <a:r>
              <a:rPr lang="de-CH" sz="3000" dirty="0" err="1"/>
              <a:t>from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>
                <a:hlinkClick r:id="rId2"/>
              </a:rPr>
              <a:t>Value Proposition Canvas</a:t>
            </a:r>
            <a:r>
              <a:rPr lang="de-CH" sz="3000" dirty="0"/>
              <a:t>.</a:t>
            </a:r>
          </a:p>
          <a:p>
            <a:r>
              <a:rPr lang="de-CH" sz="3000" dirty="0"/>
              <a:t>→ Note: The Canvas </a:t>
            </a:r>
            <a:r>
              <a:rPr lang="de-CH" sz="3000" dirty="0" err="1"/>
              <a:t>is</a:t>
            </a:r>
            <a:r>
              <a:rPr lang="de-CH" sz="3000" dirty="0"/>
              <a:t> also </a:t>
            </a:r>
            <a:r>
              <a:rPr lang="de-CH" sz="3000" dirty="0" err="1"/>
              <a:t>applicable</a:t>
            </a:r>
            <a:r>
              <a:rPr lang="de-CH" sz="3000" dirty="0"/>
              <a:t> </a:t>
            </a:r>
            <a:r>
              <a:rPr lang="de-CH" sz="3000" dirty="0" err="1"/>
              <a:t>to</a:t>
            </a:r>
            <a:r>
              <a:rPr lang="de-CH" sz="3000" dirty="0"/>
              <a:t> social </a:t>
            </a:r>
            <a:r>
              <a:rPr lang="de-CH" sz="3000" dirty="0" err="1"/>
              <a:t>innovation</a:t>
            </a:r>
            <a:r>
              <a:rPr lang="de-CH" sz="3000" dirty="0"/>
              <a:t> </a:t>
            </a:r>
            <a:r>
              <a:rPr lang="de-CH" sz="3000" dirty="0" err="1"/>
              <a:t>generating</a:t>
            </a:r>
            <a:r>
              <a:rPr lang="de-CH" sz="3000" dirty="0"/>
              <a:t> social </a:t>
            </a:r>
            <a:r>
              <a:rPr lang="de-CH" sz="3000" dirty="0" err="1"/>
              <a:t>value</a:t>
            </a:r>
            <a:r>
              <a:rPr lang="de-CH" sz="3000" dirty="0"/>
              <a:t> </a:t>
            </a:r>
            <a:r>
              <a:rPr lang="de-CH" sz="3000" dirty="0" err="1"/>
              <a:t>to</a:t>
            </a:r>
            <a:r>
              <a:rPr lang="de-CH" sz="3000" dirty="0"/>
              <a:t> </a:t>
            </a:r>
            <a:r>
              <a:rPr lang="de-CH" sz="3000" dirty="0" err="1"/>
              <a:t>fulfill</a:t>
            </a:r>
            <a:r>
              <a:rPr lang="de-CH" sz="3000" dirty="0"/>
              <a:t> a </a:t>
            </a:r>
            <a:r>
              <a:rPr lang="de-CH" sz="3000" dirty="0" err="1"/>
              <a:t>mission</a:t>
            </a:r>
            <a:r>
              <a:rPr lang="de-CH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9874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Innovation Magic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C39B43C-C666-4753-AF47-EDF92CDC9291}"/>
              </a:ext>
            </a:extLst>
          </p:cNvPr>
          <p:cNvSpPr txBox="1"/>
          <p:nvPr/>
        </p:nvSpPr>
        <p:spPr>
          <a:xfrm>
            <a:off x="924025" y="2002055"/>
            <a:ext cx="96637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dirty="0" err="1"/>
              <a:t>Describe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technology</a:t>
            </a:r>
            <a:r>
              <a:rPr lang="de-CH" sz="3000" dirty="0"/>
              <a:t> </a:t>
            </a:r>
            <a:r>
              <a:rPr lang="de-CH" sz="3000" dirty="0" err="1"/>
              <a:t>or</a:t>
            </a:r>
            <a:r>
              <a:rPr lang="de-CH" sz="3000" dirty="0"/>
              <a:t> </a:t>
            </a:r>
            <a:r>
              <a:rPr lang="de-CH" sz="3000" dirty="0" err="1"/>
              <a:t>secret</a:t>
            </a:r>
            <a:r>
              <a:rPr lang="de-CH" sz="3000" dirty="0"/>
              <a:t> </a:t>
            </a:r>
            <a:r>
              <a:rPr lang="de-CH" sz="3000" dirty="0" err="1"/>
              <a:t>sauce</a:t>
            </a:r>
            <a:r>
              <a:rPr lang="de-CH" sz="3000" dirty="0"/>
              <a:t>,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magic</a:t>
            </a:r>
            <a:r>
              <a:rPr lang="de-CH" sz="3000" dirty="0"/>
              <a:t> and </a:t>
            </a:r>
            <a:r>
              <a:rPr lang="de-CH" sz="3000" dirty="0" err="1"/>
              <a:t>uniqueness</a:t>
            </a:r>
            <a:r>
              <a:rPr lang="de-CH" sz="3000" dirty="0"/>
              <a:t> </a:t>
            </a:r>
            <a:r>
              <a:rPr lang="de-CH" sz="3000" dirty="0" err="1"/>
              <a:t>behind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product</a:t>
            </a:r>
            <a:r>
              <a:rPr lang="de-CH" sz="3000" dirty="0"/>
              <a:t> </a:t>
            </a:r>
            <a:r>
              <a:rPr lang="de-CH" sz="3000" dirty="0" err="1"/>
              <a:t>or</a:t>
            </a:r>
            <a:r>
              <a:rPr lang="de-CH" sz="3000" dirty="0"/>
              <a:t> </a:t>
            </a:r>
            <a:r>
              <a:rPr lang="de-CH" sz="3000" dirty="0" err="1"/>
              <a:t>service</a:t>
            </a:r>
            <a:r>
              <a:rPr lang="de-CH" sz="3000" dirty="0"/>
              <a:t>. </a:t>
            </a:r>
          </a:p>
          <a:p>
            <a:endParaRPr lang="de-CH" sz="3000" dirty="0"/>
          </a:p>
          <a:p>
            <a:r>
              <a:rPr lang="de-CH" sz="3000" dirty="0"/>
              <a:t>→ Show a prototype / </a:t>
            </a:r>
            <a:r>
              <a:rPr lang="de-CH" sz="3000" dirty="0" err="1"/>
              <a:t>demo</a:t>
            </a:r>
            <a:r>
              <a:rPr lang="de-CH" sz="3000" dirty="0"/>
              <a:t>, </a:t>
            </a:r>
            <a:r>
              <a:rPr lang="de-CH" sz="3000" dirty="0" err="1"/>
              <a:t>if</a:t>
            </a:r>
            <a:r>
              <a:rPr lang="de-CH" sz="3000" dirty="0"/>
              <a:t> </a:t>
            </a:r>
            <a:r>
              <a:rPr lang="de-CH" sz="3000" dirty="0" err="1"/>
              <a:t>you</a:t>
            </a:r>
            <a:r>
              <a:rPr lang="de-CH" sz="3000" dirty="0"/>
              <a:t> </a:t>
            </a:r>
            <a:r>
              <a:rPr lang="de-CH" sz="3000" dirty="0" err="1"/>
              <a:t>have</a:t>
            </a:r>
            <a:r>
              <a:rPr lang="de-CH" sz="3000" dirty="0"/>
              <a:t> </a:t>
            </a:r>
            <a:r>
              <a:rPr lang="de-CH" sz="3000" dirty="0" err="1"/>
              <a:t>one</a:t>
            </a:r>
            <a:r>
              <a:rPr lang="de-CH" sz="3000" dirty="0"/>
              <a:t>.</a:t>
            </a:r>
          </a:p>
          <a:p>
            <a:r>
              <a:rPr lang="de-CH" sz="3000" dirty="0"/>
              <a:t>→ </a:t>
            </a:r>
            <a:r>
              <a:rPr lang="de-CH" sz="3000" dirty="0" err="1"/>
              <a:t>Remember</a:t>
            </a:r>
            <a:r>
              <a:rPr lang="de-CH" sz="3000" dirty="0"/>
              <a:t> </a:t>
            </a:r>
            <a:r>
              <a:rPr lang="de-CH" sz="3000" dirty="0" err="1"/>
              <a:t>throughout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deck, </a:t>
            </a:r>
            <a:r>
              <a:rPr lang="de-CH" sz="3000" dirty="0" err="1"/>
              <a:t>especially</a:t>
            </a:r>
            <a:r>
              <a:rPr lang="de-CH" sz="3000" dirty="0"/>
              <a:t> </a:t>
            </a:r>
            <a:r>
              <a:rPr lang="de-CH" sz="3000" dirty="0" err="1"/>
              <a:t>here</a:t>
            </a:r>
            <a:r>
              <a:rPr lang="de-CH" sz="3000" dirty="0"/>
              <a:t>:</a:t>
            </a:r>
          </a:p>
          <a:p>
            <a:r>
              <a:rPr lang="de-CH" sz="3000" dirty="0"/>
              <a:t>     </a:t>
            </a:r>
            <a:r>
              <a:rPr lang="de-CH" sz="3000" b="1" dirty="0"/>
              <a:t>Pictures </a:t>
            </a:r>
            <a:r>
              <a:rPr lang="de-CH" sz="3000" b="1" dirty="0" err="1"/>
              <a:t>often</a:t>
            </a:r>
            <a:r>
              <a:rPr lang="de-CH" sz="3000" b="1" dirty="0"/>
              <a:t> </a:t>
            </a:r>
            <a:r>
              <a:rPr lang="de-CH" sz="3000" b="1" dirty="0" err="1"/>
              <a:t>say</a:t>
            </a:r>
            <a:r>
              <a:rPr lang="de-CH" sz="3000" b="1" dirty="0"/>
              <a:t> </a:t>
            </a:r>
            <a:r>
              <a:rPr lang="de-CH" sz="3000" b="1" dirty="0" err="1"/>
              <a:t>more</a:t>
            </a:r>
            <a:r>
              <a:rPr lang="de-CH" sz="3000" b="1" dirty="0"/>
              <a:t> </a:t>
            </a:r>
            <a:r>
              <a:rPr lang="de-CH" sz="3000" b="1" dirty="0" err="1"/>
              <a:t>than</a:t>
            </a:r>
            <a:r>
              <a:rPr lang="de-CH" sz="3000" b="1" dirty="0"/>
              <a:t> a </a:t>
            </a:r>
            <a:r>
              <a:rPr lang="de-CH" sz="3000" b="1" dirty="0" err="1"/>
              <a:t>flood</a:t>
            </a:r>
            <a:r>
              <a:rPr lang="de-CH" sz="3000" b="1" dirty="0"/>
              <a:t> </a:t>
            </a:r>
            <a:r>
              <a:rPr lang="de-CH" sz="3000" b="1" dirty="0" err="1"/>
              <a:t>of</a:t>
            </a:r>
            <a:r>
              <a:rPr lang="de-CH" sz="3000" b="1" dirty="0"/>
              <a:t> </a:t>
            </a:r>
            <a:r>
              <a:rPr lang="de-CH" sz="3000" b="1" dirty="0" err="1"/>
              <a:t>text</a:t>
            </a:r>
            <a:r>
              <a:rPr lang="de-CH" sz="3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24322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Business Model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C39B43C-C666-4753-AF47-EDF92CDC9291}"/>
              </a:ext>
            </a:extLst>
          </p:cNvPr>
          <p:cNvSpPr txBox="1"/>
          <p:nvPr/>
        </p:nvSpPr>
        <p:spPr>
          <a:xfrm>
            <a:off x="924025" y="2002055"/>
            <a:ext cx="96637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Provide info on your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Revenue model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Cost structure &amp; pricing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Sales &amp; distribution model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Customer list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/>
          </a:p>
          <a:p>
            <a:r>
              <a:rPr lang="en-US" sz="3000" dirty="0"/>
              <a:t>→ Use the information from your </a:t>
            </a:r>
            <a:r>
              <a:rPr lang="en-US" sz="3000" dirty="0">
                <a:hlinkClick r:id="rId2"/>
              </a:rPr>
              <a:t>Business Model Canvas</a:t>
            </a:r>
            <a:r>
              <a:rPr lang="en-US" sz="3000" dirty="0"/>
              <a:t>.</a:t>
            </a:r>
          </a:p>
          <a:p>
            <a:r>
              <a:rPr lang="de-CH" sz="3000" dirty="0"/>
              <a:t>→ Note: The Canvas </a:t>
            </a:r>
            <a:r>
              <a:rPr lang="de-CH" sz="3000" dirty="0" err="1"/>
              <a:t>is</a:t>
            </a:r>
            <a:r>
              <a:rPr lang="de-CH" sz="3000" dirty="0"/>
              <a:t> also </a:t>
            </a:r>
            <a:r>
              <a:rPr lang="de-CH" sz="3000" dirty="0" err="1"/>
              <a:t>applicable</a:t>
            </a:r>
            <a:r>
              <a:rPr lang="de-CH" sz="3000" dirty="0"/>
              <a:t> </a:t>
            </a:r>
            <a:r>
              <a:rPr lang="de-CH" sz="3000" dirty="0" err="1"/>
              <a:t>to</a:t>
            </a:r>
            <a:r>
              <a:rPr lang="de-CH" sz="3000" dirty="0"/>
              <a:t> social </a:t>
            </a:r>
            <a:r>
              <a:rPr lang="de-CH" sz="3000" dirty="0" err="1"/>
              <a:t>innovation</a:t>
            </a:r>
            <a:r>
              <a:rPr lang="de-CH" sz="3000" dirty="0"/>
              <a:t>. </a:t>
            </a:r>
            <a:r>
              <a:rPr lang="de-CH" sz="2000" dirty="0" err="1"/>
              <a:t>Diversify</a:t>
            </a:r>
            <a:r>
              <a:rPr lang="de-CH" sz="2000" dirty="0"/>
              <a:t> </a:t>
            </a:r>
            <a:r>
              <a:rPr lang="de-CH" sz="2000" dirty="0" err="1"/>
              <a:t>the</a:t>
            </a:r>
            <a:r>
              <a:rPr lang="de-CH" sz="2000" dirty="0"/>
              <a:t> </a:t>
            </a:r>
            <a:r>
              <a:rPr lang="de-CH" sz="2000" dirty="0" err="1"/>
              <a:t>customer</a:t>
            </a:r>
            <a:r>
              <a:rPr lang="de-CH" sz="2000" dirty="0"/>
              <a:t> </a:t>
            </a:r>
            <a:r>
              <a:rPr lang="de-CH" sz="2000" dirty="0" err="1"/>
              <a:t>field</a:t>
            </a:r>
            <a:r>
              <a:rPr lang="de-CH" sz="2000" dirty="0"/>
              <a:t> </a:t>
            </a:r>
            <a:r>
              <a:rPr lang="de-CH" sz="2000" dirty="0" err="1"/>
              <a:t>into</a:t>
            </a:r>
            <a:r>
              <a:rPr lang="de-CH" sz="2000" dirty="0"/>
              <a:t> «w</a:t>
            </a:r>
            <a:r>
              <a:rPr lang="en-US" sz="2000" dirty="0"/>
              <a:t>ho says» (budget holders), </a:t>
            </a:r>
            <a:r>
              <a:rPr lang="de-CH" sz="2000" dirty="0"/>
              <a:t>«</a:t>
            </a:r>
            <a:r>
              <a:rPr lang="en-US" sz="2000" dirty="0"/>
              <a:t>who uses» (beneficiaries), </a:t>
            </a:r>
            <a:r>
              <a:rPr lang="de-CH" sz="2000" dirty="0"/>
              <a:t>«</a:t>
            </a:r>
            <a:r>
              <a:rPr lang="en-US" sz="2000" dirty="0"/>
              <a:t>who decides» (policy makers, regulators). Split your revenue model into </a:t>
            </a:r>
            <a:r>
              <a:rPr lang="en-US" sz="2000" i="1" dirty="0"/>
              <a:t>earned</a:t>
            </a:r>
            <a:r>
              <a:rPr lang="en-US" sz="2000" dirty="0"/>
              <a:t> income and </a:t>
            </a:r>
            <a:r>
              <a:rPr lang="en-US" sz="2000" i="1" dirty="0"/>
              <a:t>contributed or donated </a:t>
            </a:r>
            <a:r>
              <a:rPr lang="en-US" sz="2000" dirty="0"/>
              <a:t>income.</a:t>
            </a:r>
            <a:endParaRPr lang="de-CH" sz="2000" dirty="0"/>
          </a:p>
        </p:txBody>
      </p:sp>
    </p:spTree>
    <p:extLst>
      <p:ext uri="{BB962C8B-B14F-4D97-AF65-F5344CB8AC3E}">
        <p14:creationId xmlns:p14="http://schemas.microsoft.com/office/powerpoint/2010/main" val="1622845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Go-</a:t>
            </a:r>
            <a:r>
              <a:rPr lang="de-CH" b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-Market Plan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C39B43C-C666-4753-AF47-EDF92CDC9291}"/>
              </a:ext>
            </a:extLst>
          </p:cNvPr>
          <p:cNvSpPr txBox="1"/>
          <p:nvPr/>
        </p:nvSpPr>
        <p:spPr>
          <a:xfrm>
            <a:off x="924025" y="2002055"/>
            <a:ext cx="96637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dirty="0" err="1"/>
              <a:t>Demonstrate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complete</a:t>
            </a:r>
            <a:r>
              <a:rPr lang="de-CH" sz="3000" dirty="0"/>
              <a:t> </a:t>
            </a:r>
            <a:r>
              <a:rPr lang="de-CH" sz="3000" dirty="0" err="1"/>
              <a:t>value</a:t>
            </a:r>
            <a:r>
              <a:rPr lang="de-CH" sz="3000" dirty="0"/>
              <a:t> </a:t>
            </a:r>
            <a:r>
              <a:rPr lang="de-CH" sz="3000" dirty="0" err="1"/>
              <a:t>chain</a:t>
            </a:r>
            <a:r>
              <a:rPr lang="de-CH" sz="3000" dirty="0"/>
              <a:t>.</a:t>
            </a:r>
          </a:p>
          <a:p>
            <a:r>
              <a:rPr lang="de-CH" sz="3000" dirty="0"/>
              <a:t>Outline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accessible</a:t>
            </a:r>
            <a:r>
              <a:rPr lang="de-CH" sz="3000" dirty="0"/>
              <a:t> </a:t>
            </a:r>
            <a:r>
              <a:rPr lang="de-CH" sz="3000" dirty="0" err="1"/>
              <a:t>market</a:t>
            </a:r>
            <a:r>
              <a:rPr lang="de-CH" sz="3000" dirty="0"/>
              <a:t> and </a:t>
            </a:r>
            <a:r>
              <a:rPr lang="de-CH" sz="3000" dirty="0" err="1"/>
              <a:t>its</a:t>
            </a:r>
            <a:r>
              <a:rPr lang="de-CH" sz="3000" dirty="0"/>
              <a:t> </a:t>
            </a:r>
            <a:r>
              <a:rPr lang="de-CH" sz="3000" dirty="0" err="1"/>
              <a:t>size</a:t>
            </a:r>
            <a:r>
              <a:rPr lang="de-CH" sz="3000" dirty="0"/>
              <a:t>.</a:t>
            </a:r>
          </a:p>
          <a:p>
            <a:r>
              <a:rPr lang="de-CH" sz="3000" dirty="0" err="1"/>
              <a:t>Indicate</a:t>
            </a:r>
            <a:r>
              <a:rPr lang="de-CH" sz="3000" dirty="0"/>
              <a:t> </a:t>
            </a:r>
            <a:r>
              <a:rPr lang="de-CH" sz="3000" dirty="0" err="1"/>
              <a:t>the</a:t>
            </a:r>
            <a:r>
              <a:rPr lang="de-CH" sz="3000" dirty="0"/>
              <a:t> </a:t>
            </a:r>
            <a:r>
              <a:rPr lang="de-CH" sz="3000" dirty="0" err="1"/>
              <a:t>main</a:t>
            </a:r>
            <a:r>
              <a:rPr lang="de-CH" sz="3000" dirty="0"/>
              <a:t> </a:t>
            </a:r>
            <a:r>
              <a:rPr lang="de-CH" sz="3000" dirty="0" err="1"/>
              <a:t>entry</a:t>
            </a:r>
            <a:r>
              <a:rPr lang="de-CH" sz="3000" dirty="0"/>
              <a:t> </a:t>
            </a:r>
            <a:r>
              <a:rPr lang="de-CH" sz="3000" dirty="0" err="1"/>
              <a:t>barriers</a:t>
            </a:r>
            <a:r>
              <a:rPr lang="de-CH" sz="3000" dirty="0"/>
              <a:t>.</a:t>
            </a:r>
          </a:p>
          <a:p>
            <a:r>
              <a:rPr lang="de-CH" sz="3000" dirty="0" err="1"/>
              <a:t>Explain</a:t>
            </a:r>
            <a:r>
              <a:rPr lang="de-CH" sz="3000" dirty="0"/>
              <a:t> </a:t>
            </a:r>
            <a:r>
              <a:rPr lang="de-CH" sz="3000" dirty="0" err="1"/>
              <a:t>how</a:t>
            </a:r>
            <a:r>
              <a:rPr lang="de-CH" sz="3000" dirty="0"/>
              <a:t> </a:t>
            </a:r>
            <a:r>
              <a:rPr lang="de-CH" sz="3000" dirty="0" err="1"/>
              <a:t>you</a:t>
            </a:r>
            <a:r>
              <a:rPr lang="de-CH" sz="3000" dirty="0"/>
              <a:t> </a:t>
            </a:r>
            <a:r>
              <a:rPr lang="de-CH" sz="3000" dirty="0" err="1"/>
              <a:t>attract</a:t>
            </a:r>
            <a:r>
              <a:rPr lang="de-CH" sz="3000" dirty="0"/>
              <a:t> </a:t>
            </a:r>
            <a:r>
              <a:rPr lang="de-CH" sz="3000" dirty="0" err="1"/>
              <a:t>your</a:t>
            </a:r>
            <a:r>
              <a:rPr lang="de-CH" sz="3000" dirty="0"/>
              <a:t> </a:t>
            </a:r>
            <a:r>
              <a:rPr lang="de-CH" sz="3000" dirty="0" err="1"/>
              <a:t>customers</a:t>
            </a:r>
            <a:r>
              <a:rPr lang="de-CH" sz="3000" dirty="0"/>
              <a:t>.</a:t>
            </a:r>
          </a:p>
          <a:p>
            <a:endParaRPr lang="de-CH" sz="3000" dirty="0"/>
          </a:p>
          <a:p>
            <a:r>
              <a:rPr lang="de-CH" sz="3000" dirty="0"/>
              <a:t>→ </a:t>
            </a:r>
            <a:r>
              <a:rPr lang="de-CH" sz="3000" dirty="0" err="1"/>
              <a:t>Stay</a:t>
            </a:r>
            <a:r>
              <a:rPr lang="de-CH" sz="3000" dirty="0"/>
              <a:t> </a:t>
            </a:r>
            <a:r>
              <a:rPr lang="de-CH" sz="3000" dirty="0" err="1"/>
              <a:t>realistic</a:t>
            </a:r>
            <a:r>
              <a:rPr lang="de-CH" sz="3000" dirty="0"/>
              <a:t>, </a:t>
            </a:r>
            <a:r>
              <a:rPr lang="de-CH" sz="3000" dirty="0" err="1"/>
              <a:t>don’t</a:t>
            </a:r>
            <a:r>
              <a:rPr lang="de-CH" sz="3000" dirty="0"/>
              <a:t> </a:t>
            </a:r>
            <a:r>
              <a:rPr lang="de-CH" sz="3000" dirty="0" err="1"/>
              <a:t>exaggerate</a:t>
            </a:r>
            <a:r>
              <a:rPr lang="de-CH" sz="3000" dirty="0"/>
              <a:t>!</a:t>
            </a:r>
          </a:p>
          <a:p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400761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 err="1">
                <a:latin typeface="Arial" panose="020B0604020202020204" pitchFamily="34" charset="0"/>
                <a:cs typeface="Arial" panose="020B0604020202020204" pitchFamily="34" charset="0"/>
              </a:rPr>
              <a:t>Competitive</a:t>
            </a: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 Analysis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C39B43C-C666-4753-AF47-EDF92CDC9291}"/>
              </a:ext>
            </a:extLst>
          </p:cNvPr>
          <p:cNvSpPr txBox="1"/>
          <p:nvPr/>
        </p:nvSpPr>
        <p:spPr>
          <a:xfrm>
            <a:off x="924025" y="2002055"/>
            <a:ext cx="96637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Provide a landscape of your competitors / alternative products or services. Demonstrate the competitive advantages of your solution.</a:t>
            </a:r>
          </a:p>
          <a:p>
            <a:endParaRPr lang="en-US" sz="3000" dirty="0"/>
          </a:p>
          <a:p>
            <a:r>
              <a:rPr lang="en-US" sz="3000" dirty="0"/>
              <a:t>→ Show how your solution differs from existing ones!</a:t>
            </a:r>
            <a:endParaRPr lang="de-CH" sz="3000" dirty="0"/>
          </a:p>
          <a:p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781159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54615"/>
            <a:ext cx="10702158" cy="1325563"/>
          </a:xfrm>
        </p:spPr>
        <p:txBody>
          <a:bodyPr>
            <a:norm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C39B43C-C666-4753-AF47-EDF92CDC9291}"/>
              </a:ext>
            </a:extLst>
          </p:cNvPr>
          <p:cNvSpPr txBox="1"/>
          <p:nvPr/>
        </p:nvSpPr>
        <p:spPr>
          <a:xfrm>
            <a:off x="924025" y="2002055"/>
            <a:ext cx="96637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Provide info 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Management team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Key team members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Their availabilities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Their track record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Board of Directors/Advisors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Major investors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/>
          </a:p>
          <a:p>
            <a:r>
              <a:rPr lang="en-US" sz="3000" dirty="0"/>
              <a:t>→ If you have less than a perfect team, remember it is the reason why you pitch.</a:t>
            </a:r>
          </a:p>
        </p:txBody>
      </p:sp>
    </p:spTree>
    <p:extLst>
      <p:ext uri="{BB962C8B-B14F-4D97-AF65-F5344CB8AC3E}">
        <p14:creationId xmlns:p14="http://schemas.microsoft.com/office/powerpoint/2010/main" val="2667948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FEC7CDA-A75C-475E-91BB-28D611124670}" vid="{9929A8DE-BDB2-415D-ADFE-DDECAC969A6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C19B8D394019849BA8AF8B5E5AA5D21" ma:contentTypeVersion="8" ma:contentTypeDescription="Ein neues Dokument erstellen." ma:contentTypeScope="" ma:versionID="2eca5f093e6f1eb0fbea7e1481d0b1c5">
  <xsd:schema xmlns:xsd="http://www.w3.org/2001/XMLSchema" xmlns:xs="http://www.w3.org/2001/XMLSchema" xmlns:p="http://schemas.microsoft.com/office/2006/metadata/properties" xmlns:ns2="e6d3e6ae-6cf2-432b-96ff-18fc68be4c10" targetNamespace="http://schemas.microsoft.com/office/2006/metadata/properties" ma:root="true" ma:fieldsID="58a772e3e28f379113a29e588b464fc9" ns2:_="">
    <xsd:import namespace="e6d3e6ae-6cf2-432b-96ff-18fc68be4c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3e6ae-6cf2-432b-96ff-18fc68be4c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585E22-2245-4CF3-89CE-11D45F9CA20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FB5A058-DAB3-4174-93BB-AF49231A12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B86F56-F000-4B1B-9E7A-6F709CF4D362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646</Words>
  <Application>Microsoft Office PowerPoint</Application>
  <PresentationFormat>Breitbild</PresentationFormat>
  <Paragraphs>75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</vt:lpstr>
      <vt:lpstr>Pitch Deck</vt:lpstr>
      <vt:lpstr>Innovation Team / Purpose</vt:lpstr>
      <vt:lpstr>Problem / Opportunity</vt:lpstr>
      <vt:lpstr>Solution / Value Proposition</vt:lpstr>
      <vt:lpstr>Innovation Magic</vt:lpstr>
      <vt:lpstr>Business Model</vt:lpstr>
      <vt:lpstr>Go-to-Market Plan</vt:lpstr>
      <vt:lpstr>Competitive Analysis</vt:lpstr>
      <vt:lpstr>Team</vt:lpstr>
      <vt:lpstr>Financials &amp; Key Results</vt:lpstr>
      <vt:lpstr>Timeline &amp; Needs</vt:lpstr>
      <vt:lpstr>Good Luck!</vt:lpstr>
    </vt:vector>
  </TitlesOfParts>
  <Company>Bundesverwaltung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Tree Analysis</dc:title>
  <dc:creator>Keller Angelina (kea) Innosuisse</dc:creator>
  <cp:lastModifiedBy>Angelina Keller</cp:lastModifiedBy>
  <cp:revision>115</cp:revision>
  <dcterms:created xsi:type="dcterms:W3CDTF">2022-03-15T14:55:01Z</dcterms:created>
  <dcterms:modified xsi:type="dcterms:W3CDTF">2025-10-28T14:07:23Z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0x0101003C19B8D394019849BA8AF8B5E5AA5D21</vt:lpwstr>
  </property>
</Properties>
</file>